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10" r:id="rId2"/>
    <p:sldId id="257" r:id="rId3"/>
    <p:sldId id="258" r:id="rId4"/>
    <p:sldId id="306" r:id="rId5"/>
    <p:sldId id="307" r:id="rId6"/>
    <p:sldId id="308" r:id="rId7"/>
    <p:sldId id="311" r:id="rId8"/>
    <p:sldId id="313" r:id="rId9"/>
    <p:sldId id="309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FF00"/>
    <a:srgbClr val="FF6600"/>
    <a:srgbClr val="0000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9E9965E-AFB7-42CC-BFDA-BB701CB94DCC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05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2B11387-217C-4457-A8B5-BAFDB9A6DF73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46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-360"/>
            <a:ext cx="12191400" cy="685764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409680" y="1244880"/>
            <a:ext cx="11372040" cy="12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PROGRAMA DE REHABILITACIÓN EN INFRAESTRUCTURA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DE LA PROVINCIA DE BUENOS AIRES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Imagen 6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45" name="Imagen 7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pic>
        <p:nvPicPr>
          <p:cNvPr id="46" name="Imagen 10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47" name="Imagen 11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0" y="673560"/>
            <a:ext cx="12191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CONSULTA PÚBLICA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834480" y="3117960"/>
            <a:ext cx="1094724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Recambio de Cañerías de la Red de Abastecimiento de Agua Potable en la Ciudad de LA PLATA </a:t>
            </a:r>
          </a:p>
          <a:p>
            <a:pPr algn="ctr">
              <a:lnSpc>
                <a:spcPct val="100000"/>
              </a:lnSpc>
            </a:pPr>
            <a:endParaRPr lang="es-MX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MX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PARTIDO DE LA PLATA</a:t>
            </a: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Préstamo CAF Nº10209 - Banco de Desarrollo de América Latina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23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24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25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540000" y="90000"/>
            <a:ext cx="11109240" cy="11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2AAE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ESTUDIO DE IMPACTO AMBIENTAL Y SOCIAL (EIAS)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 rot="5400000">
            <a:off x="-154800" y="1167480"/>
            <a:ext cx="1734840" cy="12135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16560" tIns="16560" rIns="16560" bIns="16560" anchor="ctr"/>
          <a:lstStyle/>
          <a:p>
            <a:pPr algn="ctr">
              <a:lnSpc>
                <a:spcPct val="90000"/>
              </a:lnSpc>
            </a:pPr>
            <a:r>
              <a:rPr lang="es-ES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EIAS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 rot="5400000">
            <a:off x="5923440" y="-3690000"/>
            <a:ext cx="1126800" cy="1033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10080" tIns="10080" rIns="10080" bIns="113760" anchor="ctr"/>
          <a:lstStyle/>
          <a:p>
            <a:pPr marL="171360" lvl="1" indent="-168840" algn="just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Sirve para a identificar o pronosticar los impactos tanto </a:t>
            </a:r>
            <a:r>
              <a:rPr lang="es-E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positivos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como </a:t>
            </a:r>
            <a:r>
              <a:rPr lang="es-E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negativos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que el proyecto provocará en el sitio de emplazamiento y su área de influencia. Este tiene que ser desarrollado de acuerdo a la Ley N° 11723 y tiene que ser aprobado por el Organismo Provincial para el Desarrollo Sostenible (OPDS) antes de realizar el proyecto a través de una Declaración de Impacto.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 rot="5400000">
            <a:off x="-173520" y="2764800"/>
            <a:ext cx="1776960" cy="12135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16560" tIns="16560" rIns="16560" bIns="16560" anchor="ctr"/>
          <a:lstStyle/>
          <a:p>
            <a:pPr algn="ctr">
              <a:lnSpc>
                <a:spcPct val="90000"/>
              </a:lnSpc>
            </a:pPr>
            <a:r>
              <a:rPr lang="es-E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Medidas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 rot="5400000">
            <a:off x="5882760" y="-2061720"/>
            <a:ext cx="1208160" cy="1033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11520" tIns="11520" rIns="11520" bIns="128160" anchor="ctr"/>
          <a:lstStyle/>
          <a:p>
            <a:pPr marL="171360" lvl="1" indent="-168840" algn="just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En función de </a:t>
            </a:r>
            <a:r>
              <a:rPr lang="es-E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identificar y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caracterizar los mencionados impactos, el EIAS plantea la necesidad de implementar una serie de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medidas estructurales y no estructurales que tienen como objeto mejorar la compatibilidad del proyecto con su entorno o medio receptor, minimizando los efectos negativos y maximizando los positivos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 rot="5400000">
            <a:off x="-154800" y="4510440"/>
            <a:ext cx="1734840" cy="12135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16560" tIns="16560" rIns="16560" bIns="16560" anchor="ctr"/>
          <a:lstStyle/>
          <a:p>
            <a:pPr algn="ctr">
              <a:lnSpc>
                <a:spcPct val="90000"/>
              </a:lnSpc>
            </a:pPr>
            <a:r>
              <a:rPr lang="es-E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"/>
          <p:cNvSpPr/>
          <p:nvPr/>
        </p:nvSpPr>
        <p:spPr>
          <a:xfrm rot="5400000">
            <a:off x="5753520" y="-243000"/>
            <a:ext cx="1466640" cy="1033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360" tIns="9360" rIns="9360" bIns="106560" anchor="ctr"/>
          <a:lstStyle/>
          <a:p>
            <a:pPr marL="114480" lvl="1" indent="-111960" algn="just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s-E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declaración de impacto ambiental es considerada como una síntesis del procedimiento de evaluación pública ambiental donde el organismo en base al Estudio de Impacto Ambiental y Social, establece permisos, objeciones y comunicaciones resultantes del proceso de participación pública en el que se determina, respecto a los efectos ambientales previsibles, la conveniencia o no de realizar la actividad proyectada y, en caso afirmativo, las condiciones que deben establecerse en orden a la adecuada protección del Medio Ambiente y los recursos naturales.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36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37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38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309240" y="1018440"/>
            <a:ext cx="11571120" cy="50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 obra trae beneficios para la población dado principalmente por un mejoramiento en la calidad de vida de la población y sus condiciones sanitarias,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proyecto ‘‘Recambio de cañerías de la red de abastecimiento de agua potable en la Ciudad de La Plata”, viene a mejorar la situación actual del sistema de abastecimiento de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agua.</a:t>
            </a:r>
          </a:p>
          <a:p>
            <a:pPr marL="360" algn="just">
              <a:lnSpc>
                <a:spcPct val="107000"/>
              </a:lnSpc>
              <a:buClr>
                <a:srgbClr val="000000"/>
              </a:buClr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resultado final es altamente positivo, dado que el principal objetivo del Proyecto consiste en mejorar el sistema de agua existente y aumentar la cantidad de habitantes que cuenten con dicho servicio, generando importantes impactos socioambientales positivos sobre la salud pública y la calidad de vida de la población. </a:t>
            </a:r>
            <a:r>
              <a:rPr lang="es-E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</a:t>
            </a:r>
            <a:r>
              <a:rPr lang="es-E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desarrollo sectorial y bienestar social de grupos familiares dentro de la zona se verán beneficiados por la realización y operación de estas obras, generando condiciones favorables para el desarrollo urbano de la zona, mejorando incluso la situación residencial de los mismos. </a:t>
            </a:r>
            <a:endParaRPr lang="es-E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 la etapa de construcción las acciones de mayor impacto positivo que se concentran en la fase constructiva se dan en el medio socioeconómico y están relacionadas con la generación de empleo, economía regional y valor del suelo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endParaRPr lang="es-A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Los impactos positivos en la etapa operativa sobre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Medio Natural,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 reconocen más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precisamente sobre la calidad del suelo y la calidad y recarga/descarga del agua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subterránea. Sobre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medio Sociocultural y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Económico son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los que mayor relevancia cobran durante la etapa </a:t>
            </a:r>
            <a:r>
              <a:rPr lang="es-A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operativa.</a:t>
            </a:r>
            <a:endParaRPr lang="es-A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1300320" y="113400"/>
            <a:ext cx="96138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IMPACTOS POSITIVOS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44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45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46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1300320" y="113400"/>
            <a:ext cx="9613800" cy="12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IMPACTOS NEGATIVOS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 rot="10800000">
            <a:off x="15570720" y="15775200"/>
            <a:ext cx="2014200" cy="1629000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l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49" name="CustomShape 5"/>
          <p:cNvSpPr/>
          <p:nvPr/>
        </p:nvSpPr>
        <p:spPr>
          <a:xfrm>
            <a:off x="191520" y="932760"/>
            <a:ext cx="11744640" cy="5070960"/>
          </a:xfrm>
          <a:prstGeom prst="rect">
            <a:avLst/>
          </a:prstGeom>
          <a:noFill/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endParaRPr lang="es-A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endParaRPr lang="es-A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AR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Los </a:t>
            </a:r>
            <a:r>
              <a:rPr lang="es-A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impactos negativos que se prevén en la etapa constructiva se restringen a la estructura del suelo y se debe principalmente a la excavación y relleno, seguidos de los impactos representados principalmente las acciones de traslado de maquinaria pesada, corte y rotura de pavimentos/veredas, traslado y acopio de materiales, y extracción y colocación de cañerías.  </a:t>
            </a:r>
            <a:endParaRPr lang="es-A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360" algn="just">
              <a:lnSpc>
                <a:spcPct val="107000"/>
              </a:lnSpc>
              <a:buClr>
                <a:srgbClr val="000000"/>
              </a:buClr>
            </a:pPr>
            <a:endParaRPr lang="es-A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360" algn="just">
              <a:lnSpc>
                <a:spcPct val="107000"/>
              </a:lnSpc>
              <a:buClr>
                <a:srgbClr val="000000"/>
              </a:buClr>
            </a:pPr>
            <a:endParaRPr lang="es-A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360" algn="just">
              <a:lnSpc>
                <a:spcPct val="107000"/>
              </a:lnSpc>
              <a:buClr>
                <a:srgbClr val="000000"/>
              </a:buClr>
            </a:pPr>
            <a:endParaRPr lang="es-A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285840" indent="-285480" algn="just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 </a:t>
            </a:r>
            <a:r>
              <a:rPr lang="es-E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cuanto al medio biótico, se podrán generar impactos en las aves del lugar, provocado por el tránsito de maquinarias pesadas y otros vehículos que participarán en la obra; asociado al aumento de ruidos, vibraciones, la rotura del pavimento, etc. Como así también la remoción de vegetación en el sector de obras.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53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54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55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393480" y="1111680"/>
            <a:ext cx="11571120" cy="3625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 base a estos impactos identificados se realizan las medidas de mitigación, dentro de los cuales encontramos: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103320" y="78120"/>
            <a:ext cx="11861280" cy="119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MEDIDAS Y PLAN DE GESTIÓN AMBIENTAL Y SOCIAL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3101760" y="1666080"/>
            <a:ext cx="6582240" cy="4203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Gestión del obrador principal y áreas de apoyo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Minimización de la afectación a terceros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aspectos de seguridad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Gestión de interferencias con redes de servicios públicos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Gestión de residuos y efluentes líquidos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ruidos y vibraciones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Minimización de olores, emisiones gaseosas y material particulado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excavaciones y movimientos de suelo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afectación de estructuras linderas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Gestión y manejo de sustancias y residuos peligrosos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la afectación del recurso hídrico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de acopio y utilización de materiales e insumos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Minimización de la afectación de la circulación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Comunicación y gestión de reclamos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Imagen 5"/>
          <p:cNvPicPr/>
          <p:nvPr/>
        </p:nvPicPr>
        <p:blipFill>
          <a:blip r:embed="rId6"/>
          <a:stretch/>
        </p:blipFill>
        <p:spPr>
          <a:xfrm>
            <a:off x="9762480" y="2118960"/>
            <a:ext cx="2356920" cy="3330720"/>
          </a:xfrm>
          <a:prstGeom prst="rect">
            <a:avLst/>
          </a:prstGeom>
          <a:ln>
            <a:noFill/>
          </a:ln>
        </p:spPr>
      </p:pic>
      <p:pic>
        <p:nvPicPr>
          <p:cNvPr id="160" name="Picture 4"/>
          <p:cNvPicPr/>
          <p:nvPr/>
        </p:nvPicPr>
        <p:blipFill>
          <a:blip r:embed="rId7"/>
          <a:stretch/>
        </p:blipFill>
        <p:spPr>
          <a:xfrm>
            <a:off x="788400" y="1764720"/>
            <a:ext cx="1476000" cy="2356200"/>
          </a:xfrm>
          <a:prstGeom prst="rect">
            <a:avLst/>
          </a:prstGeom>
          <a:ln>
            <a:noFill/>
          </a:ln>
        </p:spPr>
      </p:pic>
      <p:pic>
        <p:nvPicPr>
          <p:cNvPr id="161" name="Picture 6"/>
          <p:cNvPicPr/>
          <p:nvPr/>
        </p:nvPicPr>
        <p:blipFill>
          <a:blip r:embed="rId8"/>
          <a:srcRect t="21456" b="9946"/>
          <a:stretch/>
        </p:blipFill>
        <p:spPr>
          <a:xfrm>
            <a:off x="108720" y="4307040"/>
            <a:ext cx="2914560" cy="149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64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65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66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309240" y="1020600"/>
            <a:ext cx="11571120" cy="91116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PGAS incluye la implementación de una serie de programas y subprogramas específicos para la estructuración de las medidas ambientales definidas, con el fin de prevenir, mitigar y/o controlar y compensar los impactos asociados a cada una de las etapas del proyecto. Dentro de los cuales encontramos: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2266200" y="1996920"/>
            <a:ext cx="7657560" cy="39286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PROGRAMA DE SEGUIMIENTO DEL PLAN DE GESTIÓN AMBIENTAL Y SOCIAL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1.                Programa 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 estrategias de comunicación y mediación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AutoNum type="arabicPeriod" startAt="2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     Programa 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 Control y seguimiento de gestión administrativa y </a:t>
            </a: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permisos</a:t>
            </a:r>
            <a:endParaRPr lang="es-ES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	Programa de capacitación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4.	Programa de Seguridad y Salud Ocupacional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5.	Programa de gestión de interferencias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6.	Programa de gestión de residuos sólidos y líquidos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7.	Programa de control de la contaminación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7.1.	Subprograma de control de la contaminación del aire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7.2.	Subprograma de control de ruido y vibraciones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7.3.	Subprograma de control de la contaminación de suelo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7.4.	Subprograma de control de la contaminación del agua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103320" y="78120"/>
            <a:ext cx="11861280" cy="119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MEDIDAS Y PLAN DE GESTIÓN AMBIENTAL Y SOCIAL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73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74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75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309240" y="1020600"/>
            <a:ext cx="11571120" cy="91116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PGAS incluye la implementación de una serie de programas y subprogramas específicos para la estructuración de las medidas ambientales definidas, con el fin de prevenir, mitigar y/o controlar y compensar los impactos asociados a cada una de las etapas del proyecto. Dentro de los cuales encontramos: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266200" y="1996920"/>
            <a:ext cx="7657560" cy="39286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FFFFFF"/>
              </a:buClr>
            </a:pP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</a:t>
            </a: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control del tránsito peatonal y vehicular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9</a:t>
            </a: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detección y rescate del patrimonio cultural y arqueológico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10.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gestión de contingencias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11.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instalación y desmovilización de obradores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12.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movimiento de suelo y excavaciones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13.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mantenimiento y conservación de infraestructura física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14.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Programa de transversalización del enfoque de género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Plan de </a:t>
            </a: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monitoreo</a:t>
            </a: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16.        Plan de cierre </a:t>
            </a: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17.        Plan de Forestación y Parquización</a:t>
            </a:r>
            <a:r>
              <a:rPr lang="es-E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103320" y="78120"/>
            <a:ext cx="11861280" cy="119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MEDIDAS Y PLAN DE GESTIÓN AMBIENTAL Y SOCIAL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0"/>
            <a:ext cx="12189600" cy="9324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0" y="6090120"/>
            <a:ext cx="12189600" cy="7779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Imagen 132"/>
          <p:cNvPicPr/>
          <p:nvPr/>
        </p:nvPicPr>
        <p:blipFill>
          <a:blip r:embed="rId2"/>
          <a:stretch/>
        </p:blipFill>
        <p:spPr>
          <a:xfrm>
            <a:off x="103320" y="6176160"/>
            <a:ext cx="2784960" cy="605880"/>
          </a:xfrm>
          <a:prstGeom prst="rect">
            <a:avLst/>
          </a:prstGeom>
          <a:ln>
            <a:noFill/>
          </a:ln>
        </p:spPr>
      </p:pic>
      <p:pic>
        <p:nvPicPr>
          <p:cNvPr id="183" name="Imagen 133"/>
          <p:cNvPicPr/>
          <p:nvPr/>
        </p:nvPicPr>
        <p:blipFill>
          <a:blip r:embed="rId3"/>
          <a:stretch/>
        </p:blipFill>
        <p:spPr>
          <a:xfrm>
            <a:off x="9762480" y="6182280"/>
            <a:ext cx="2325600" cy="593280"/>
          </a:xfrm>
          <a:prstGeom prst="rect">
            <a:avLst/>
          </a:prstGeom>
          <a:ln>
            <a:noFill/>
          </a:ln>
        </p:spPr>
      </p:pic>
      <p:pic>
        <p:nvPicPr>
          <p:cNvPr id="184" name="Imagen 118"/>
          <p:cNvPicPr/>
          <p:nvPr/>
        </p:nvPicPr>
        <p:blipFill>
          <a:blip r:embed="rId4"/>
          <a:stretch/>
        </p:blipFill>
        <p:spPr>
          <a:xfrm>
            <a:off x="6869160" y="6289560"/>
            <a:ext cx="1709640" cy="369720"/>
          </a:xfrm>
          <a:prstGeom prst="rect">
            <a:avLst/>
          </a:prstGeom>
          <a:ln>
            <a:noFill/>
          </a:ln>
        </p:spPr>
      </p:pic>
      <p:pic>
        <p:nvPicPr>
          <p:cNvPr id="185" name="Imagen 119"/>
          <p:cNvPicPr/>
          <p:nvPr/>
        </p:nvPicPr>
        <p:blipFill>
          <a:blip r:embed="rId5"/>
          <a:stretch/>
        </p:blipFill>
        <p:spPr>
          <a:xfrm>
            <a:off x="3849120" y="6385680"/>
            <a:ext cx="2915280" cy="18216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393480" y="196560"/>
            <a:ext cx="1110924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2AAE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Principales Impactos Positivos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393480" y="1302840"/>
            <a:ext cx="11247840" cy="42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objetivo del presente Programa es que la población involucrada alcance un alto grado de información acerca de los beneficios del Proyecto durante su fase operativa y de las particularidades ligadas a la etapa constructiva del Proyecto, a fin de que puedan ejercer su derecho a la información.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Este debe asegurar la comunicación sobre las implicancias ambientales del/los proyectos, es decir los impactos que se pueden generar durante la construcción y operación del proyecto, sobre el inicio de obras y sobre la prestación del servicio.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También asegura reuniones Participativas con Afectados Directos previo al inicio físico de las Obras. Las Reuniones deberán ser efectuadas por representantes de DIPAC, ABSA y el Contratista.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Además implementa un </a:t>
            </a:r>
            <a:r>
              <a:rPr lang="es-E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Procedimiento de Gestión de Quejas y Reclamos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para que cualquiera pueda realizar un reclamo y en caso de que el mismo sea respecto del Proyecto, el mismo deberá ser considerado y respondido y, si así surge de la evaluación, se implementarán las acciones necesarias para satisfacerlo con celeridad. En caso de que el reclamo o la queja sean rechazadas, el reclamante deberá ser informado de la decisión y de los motivos de la misma.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344880" y="89280"/>
            <a:ext cx="11499840" cy="12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PROGRAMA DE DIVULGACIÓN A LA COMUNIDAD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3"/>
          <p:cNvPicPr/>
          <p:nvPr/>
        </p:nvPicPr>
        <p:blipFill>
          <a:blip r:embed="rId2"/>
          <a:stretch/>
        </p:blipFill>
        <p:spPr>
          <a:xfrm>
            <a:off x="8335800" y="1015200"/>
            <a:ext cx="3757320" cy="49568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0" y="0"/>
            <a:ext cx="12191040" cy="93384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108360"/>
            <a:ext cx="12191040" cy="12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PLATA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0" y="6090120"/>
            <a:ext cx="12191040" cy="77940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Imagen 6"/>
          <p:cNvPicPr/>
          <p:nvPr/>
        </p:nvPicPr>
        <p:blipFill>
          <a:blip r:embed="rId3"/>
          <a:stretch/>
        </p:blipFill>
        <p:spPr>
          <a:xfrm>
            <a:off x="103320" y="6176160"/>
            <a:ext cx="2786400" cy="607320"/>
          </a:xfrm>
          <a:prstGeom prst="rect">
            <a:avLst/>
          </a:prstGeom>
          <a:ln>
            <a:noFill/>
          </a:ln>
        </p:spPr>
      </p:pic>
      <p:pic>
        <p:nvPicPr>
          <p:cNvPr id="56" name="Imagen 7"/>
          <p:cNvPicPr/>
          <p:nvPr/>
        </p:nvPicPr>
        <p:blipFill>
          <a:blip r:embed="rId4"/>
          <a:stretch/>
        </p:blipFill>
        <p:spPr>
          <a:xfrm>
            <a:off x="9762480" y="6182280"/>
            <a:ext cx="2327040" cy="594720"/>
          </a:xfrm>
          <a:prstGeom prst="rect">
            <a:avLst/>
          </a:prstGeom>
          <a:ln>
            <a:noFill/>
          </a:ln>
        </p:spPr>
      </p:pic>
      <p:pic>
        <p:nvPicPr>
          <p:cNvPr id="57" name="Imagen 17"/>
          <p:cNvPicPr/>
          <p:nvPr/>
        </p:nvPicPr>
        <p:blipFill>
          <a:blip r:embed="rId5"/>
          <a:stretch/>
        </p:blipFill>
        <p:spPr>
          <a:xfrm>
            <a:off x="6869160" y="6289560"/>
            <a:ext cx="1711080" cy="371160"/>
          </a:xfrm>
          <a:prstGeom prst="rect">
            <a:avLst/>
          </a:prstGeom>
          <a:ln>
            <a:noFill/>
          </a:ln>
        </p:spPr>
      </p:pic>
      <p:pic>
        <p:nvPicPr>
          <p:cNvPr id="58" name="Imagen 23"/>
          <p:cNvPicPr/>
          <p:nvPr/>
        </p:nvPicPr>
        <p:blipFill>
          <a:blip r:embed="rId6"/>
          <a:stretch/>
        </p:blipFill>
        <p:spPr>
          <a:xfrm>
            <a:off x="3849120" y="6385680"/>
            <a:ext cx="2916720" cy="183600"/>
          </a:xfrm>
          <a:prstGeom prst="rect">
            <a:avLst/>
          </a:prstGeom>
          <a:ln>
            <a:noFill/>
          </a:ln>
        </p:spPr>
      </p:pic>
      <p:sp>
        <p:nvSpPr>
          <p:cNvPr id="59" name="CustomShape 4"/>
          <p:cNvSpPr/>
          <p:nvPr/>
        </p:nvSpPr>
        <p:spPr>
          <a:xfrm>
            <a:off x="263520" y="1203120"/>
            <a:ext cx="7776000" cy="47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CIUDAD DE LA PLATA, </a:t>
            </a:r>
            <a:r>
              <a:rPr lang="es-MX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CAPITAL DE LA PROVINCIA DE BUENOS AIRES Y CABECERA DEL PARTIDO HOMÓNIMO. SE UBICA A 56 KM AL SUDESTE DE LA CIUDAD DE BUENOS </a:t>
            </a:r>
            <a:r>
              <a:rPr lang="es-MX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AIRES.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MX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GRAN LA PLATA ES UN AGLOMERADO URBANO FORMADO ALREDEDOR DE LA CIUDAD DE LA PLATA.</a:t>
            </a: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POBLACIÓN SEGÚN EL ÚLTIMO CENSO (2010) ES DE: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PARTIDO DE LA PLATA: 654.324 HABITANTES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 OPERACIÓN DEL SERVICIO DE AGUA Y CLOACAS EN AMBAS CIUDADES ESTÁ A CARGO DE AGUAS BONAERENSES S.A. (ABSA).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6"/>
          <p:cNvSpPr/>
          <p:nvPr/>
        </p:nvSpPr>
        <p:spPr>
          <a:xfrm>
            <a:off x="11079955" y="1957388"/>
            <a:ext cx="504825" cy="490916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7"/>
          <p:cNvSpPr/>
          <p:nvPr/>
        </p:nvSpPr>
        <p:spPr>
          <a:xfrm>
            <a:off x="11163016" y="2035968"/>
            <a:ext cx="335853" cy="330003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xmlns="" id="{9ECCC8CE-3DD5-4576-A5CC-9548311453F4}"/>
              </a:ext>
            </a:extLst>
          </p:cNvPr>
          <p:cNvSpPr/>
          <p:nvPr/>
        </p:nvSpPr>
        <p:spPr>
          <a:xfrm>
            <a:off x="10994231" y="1866900"/>
            <a:ext cx="683419" cy="661988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1219140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2"/>
          <p:cNvSpPr/>
          <p:nvPr/>
        </p:nvSpPr>
        <p:spPr>
          <a:xfrm>
            <a:off x="1300320" y="113400"/>
            <a:ext cx="9615600" cy="12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SITUACIÓN ACTUAL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" name="Imagen 6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67" name="Imagen 7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pic>
        <p:nvPicPr>
          <p:cNvPr id="68" name="Imagen 17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69" name="Imagen 23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70" name="CustomShape 4"/>
          <p:cNvSpPr/>
          <p:nvPr/>
        </p:nvSpPr>
        <p:spPr>
          <a:xfrm>
            <a:off x="407160" y="1093680"/>
            <a:ext cx="11376720" cy="48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5"/>
          <p:cNvSpPr/>
          <p:nvPr/>
        </p:nvSpPr>
        <p:spPr>
          <a:xfrm>
            <a:off x="419760" y="970560"/>
            <a:ext cx="11376720" cy="47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s-MX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CIUDAD DE LA PLATA Y EL GRAN LA PLATA 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CUENTAN, EN SU CASCO CÉNTRICO, CON REDES DE DISTRIBUCIÓN DE AGUA POTABLE CONSTRUIDAS CON ANTIGUAS CAÑERÍAS DE REDES PRIMARIAS Y SECUNDARIAS, CUYA VIDA ÚTIL SE ENCUENTRA AMPLIAMENTE AGOTADA Y AL BORDE DEL COLAPSO.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LAS VÁLVULAS DE SECCIONAMIENTO HAN PASADO A SER INOPERABLES, DEBIDO A QUE SE HAN DETERIORADO A LA LARGO DE LOS AÑOS. LA OBSOLESCENCIA DE LAS REDES, CON CAÑERÍAS Y ACCESORIOS QUE HAN SUPERADO AMPLIAMENTE SU VIDA ÚTIL, SE REFLEJA EN CONTINUAS ROTURAS Y FUGAS. 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-360"/>
            <a:ext cx="4734000" cy="685764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658080" y="794520"/>
            <a:ext cx="3298320" cy="11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s-ES" sz="6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OBRA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35520" y="4211640"/>
            <a:ext cx="3960000" cy="10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Distribución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Imagen 6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86" name="Imagen 7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pic>
        <p:nvPicPr>
          <p:cNvPr id="87" name="Imagen 17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88" name="Imagen 23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5225143" y="943429"/>
            <a:ext cx="6715697" cy="4613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s-MX" sz="3600" b="1" strike="noStrike" spc="-1" dirty="0">
                <a:solidFill>
                  <a:srgbClr val="18171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Recambio de Cañerías de la Red de Abastecimiento de Agua Potable en la Ciudad de LA PLATA </a:t>
            </a:r>
            <a:r>
              <a:rPr lang="es-ES" sz="3600" b="1" strike="noStrike" spc="-1" dirty="0">
                <a:solidFill>
                  <a:srgbClr val="18171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MÓDULOS 1 A 6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658080" y="2132280"/>
            <a:ext cx="3298320" cy="17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PLATA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C6E13D-11B3-4762-BD55-DAAA109F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328"/>
            <a:ext cx="12228839" cy="6660665"/>
          </a:xfrm>
          <a:prstGeom prst="rect">
            <a:avLst/>
          </a:prstGeom>
        </p:spPr>
      </p:pic>
      <p:sp>
        <p:nvSpPr>
          <p:cNvPr id="94" name="CustomShape 1"/>
          <p:cNvSpPr/>
          <p:nvPr/>
        </p:nvSpPr>
        <p:spPr>
          <a:xfrm>
            <a:off x="9746640" y="6274800"/>
            <a:ext cx="117360" cy="117360"/>
          </a:xfrm>
          <a:prstGeom prst="ellipse">
            <a:avLst/>
          </a:prstGeom>
          <a:solidFill>
            <a:srgbClr val="FF0066"/>
          </a:solidFill>
          <a:ln w="2844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9365040" y="5999400"/>
            <a:ext cx="9046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FFE10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VILLA ELIVIRA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2844000" y="6567120"/>
            <a:ext cx="117360" cy="117360"/>
          </a:xfrm>
          <a:prstGeom prst="ellipse">
            <a:avLst/>
          </a:prstGeom>
          <a:solidFill>
            <a:srgbClr val="FF0066"/>
          </a:solidFill>
          <a:ln w="2844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2969640" y="6503040"/>
            <a:ext cx="6058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FFE10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ABASTO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Imagen 132"/>
          <p:cNvPicPr/>
          <p:nvPr/>
        </p:nvPicPr>
        <p:blipFill>
          <a:blip r:embed="rId3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100" name="Imagen 133"/>
          <p:cNvPicPr/>
          <p:nvPr/>
        </p:nvPicPr>
        <p:blipFill>
          <a:blip r:embed="rId4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pic>
        <p:nvPicPr>
          <p:cNvPr id="101" name="Imagen 118"/>
          <p:cNvPicPr/>
          <p:nvPr/>
        </p:nvPicPr>
        <p:blipFill>
          <a:blip r:embed="rId5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102" name="Imagen 119"/>
          <p:cNvPicPr/>
          <p:nvPr/>
        </p:nvPicPr>
        <p:blipFill>
          <a:blip r:embed="rId6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103" name="CustomShape 6"/>
          <p:cNvSpPr/>
          <p:nvPr/>
        </p:nvSpPr>
        <p:spPr>
          <a:xfrm>
            <a:off x="-12600" y="0"/>
            <a:ext cx="1222884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7"/>
          <p:cNvSpPr/>
          <p:nvPr/>
        </p:nvSpPr>
        <p:spPr>
          <a:xfrm>
            <a:off x="1300320" y="113400"/>
            <a:ext cx="9615600" cy="12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OBRAS A REALIZAR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 flipH="1">
            <a:off x="8314288" y="1047600"/>
            <a:ext cx="3722251" cy="2856292"/>
          </a:xfrm>
          <a:prstGeom prst="round2DiagRect">
            <a:avLst>
              <a:gd name="adj1" fmla="val 5932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9096634" y="1014480"/>
            <a:ext cx="2799209" cy="2729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s-ES" sz="1500" b="0" strike="noStrike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Recambio La Plata – Módulo 1</a:t>
            </a:r>
          </a:p>
          <a:p>
            <a:pPr>
              <a:lnSpc>
                <a:spcPct val="200000"/>
              </a:lnSpc>
            </a:pPr>
            <a:r>
              <a:rPr lang="es-ES" sz="1500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Recambio La Plata – Módulo 2</a:t>
            </a:r>
          </a:p>
          <a:p>
            <a:pPr>
              <a:lnSpc>
                <a:spcPct val="200000"/>
              </a:lnSpc>
            </a:pPr>
            <a:r>
              <a:rPr lang="es-ES" sz="1500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Recambio La Plata – Módulo 3</a:t>
            </a:r>
          </a:p>
          <a:p>
            <a:pPr>
              <a:lnSpc>
                <a:spcPct val="200000"/>
              </a:lnSpc>
            </a:pPr>
            <a:r>
              <a:rPr lang="es-ES" sz="1500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Recambio La Plata – Módulo 4</a:t>
            </a:r>
          </a:p>
          <a:p>
            <a:pPr>
              <a:lnSpc>
                <a:spcPct val="200000"/>
              </a:lnSpc>
            </a:pPr>
            <a:r>
              <a:rPr lang="es-ES" sz="1500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Recambio La Plata – Módulo 5</a:t>
            </a:r>
          </a:p>
          <a:p>
            <a:pPr>
              <a:lnSpc>
                <a:spcPct val="200000"/>
              </a:lnSpc>
            </a:pPr>
            <a:r>
              <a:rPr lang="es-ES" sz="1500" spc="-1" dirty="0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Recambio La Plata – Módulo 6</a:t>
            </a:r>
          </a:p>
          <a:p>
            <a:pPr>
              <a:lnSpc>
                <a:spcPct val="100000"/>
              </a:lnSpc>
            </a:pPr>
            <a:endParaRPr lang="es-ES" sz="1500" b="0" strike="noStrike" spc="-1" dirty="0">
              <a:solidFill>
                <a:srgbClr val="1E1C1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8038E94-60C9-4494-A66B-8D85E102565B}"/>
              </a:ext>
            </a:extLst>
          </p:cNvPr>
          <p:cNvSpPr/>
          <p:nvPr/>
        </p:nvSpPr>
        <p:spPr>
          <a:xfrm>
            <a:off x="8512131" y="1222937"/>
            <a:ext cx="503014" cy="260100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DC113D69-72DF-4721-89A1-F23891643926}"/>
              </a:ext>
            </a:extLst>
          </p:cNvPr>
          <p:cNvSpPr/>
          <p:nvPr/>
        </p:nvSpPr>
        <p:spPr>
          <a:xfrm>
            <a:off x="8512131" y="1676026"/>
            <a:ext cx="503014" cy="26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A67107B-23DF-4828-B99F-A3B09387882D}"/>
              </a:ext>
            </a:extLst>
          </p:cNvPr>
          <p:cNvSpPr/>
          <p:nvPr/>
        </p:nvSpPr>
        <p:spPr>
          <a:xfrm>
            <a:off x="8512131" y="2132434"/>
            <a:ext cx="503014" cy="2601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6BC35BE0-2938-4804-AD9B-33604CA65B0D}"/>
              </a:ext>
            </a:extLst>
          </p:cNvPr>
          <p:cNvSpPr/>
          <p:nvPr/>
        </p:nvSpPr>
        <p:spPr>
          <a:xfrm>
            <a:off x="8512131" y="2588842"/>
            <a:ext cx="503014" cy="26010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235848C2-49B5-4F4D-8B75-F859D418CD2A}"/>
              </a:ext>
            </a:extLst>
          </p:cNvPr>
          <p:cNvSpPr/>
          <p:nvPr/>
        </p:nvSpPr>
        <p:spPr>
          <a:xfrm>
            <a:off x="8512131" y="3057618"/>
            <a:ext cx="503014" cy="2601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9B4A003-E679-4B03-A75A-30E56E8E1CE7}"/>
              </a:ext>
            </a:extLst>
          </p:cNvPr>
          <p:cNvSpPr/>
          <p:nvPr/>
        </p:nvSpPr>
        <p:spPr>
          <a:xfrm>
            <a:off x="8512131" y="3485718"/>
            <a:ext cx="503014" cy="2601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23850" y="1638300"/>
            <a:ext cx="11766030" cy="4329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 anchor="ctr"/>
          <a:lstStyle/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</a:t>
            </a:r>
            <a:r>
              <a:rPr lang="es-E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PEAD PE 80 PN 6 Ø 75mm – 2.750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90mm – 3.650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4.460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910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algn="just"/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2: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PEAD PE 80 PN 6 Ø 75mm – 2.750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90mm – 3.650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4.460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910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</p:txBody>
      </p:sp>
      <p:sp>
        <p:nvSpPr>
          <p:cNvPr id="111" name="CustomShape 2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Imagen 4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113" name="Imagen 5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2050560" y="317736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agen 2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116" name="Imagen 6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-8280" y="-13320"/>
            <a:ext cx="1219140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0" y="-13320"/>
            <a:ext cx="1218312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Recambio de Cañerías de la Red de Abastecimiento de Agua Potable en la </a:t>
            </a:r>
          </a:p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Ciudad de La Plata - </a:t>
            </a:r>
            <a:r>
              <a:rPr lang="es-ES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MÓDULOS 1 y 2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xmlns="" id="{36676AC3-2275-4DD9-A009-291BEE79012E}"/>
              </a:ext>
            </a:extLst>
          </p:cNvPr>
          <p:cNvSpPr/>
          <p:nvPr/>
        </p:nvSpPr>
        <p:spPr>
          <a:xfrm>
            <a:off x="170700" y="884760"/>
            <a:ext cx="265200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COMPONENTES: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23850" y="1638300"/>
            <a:ext cx="11766030" cy="4329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 anchor="ctr"/>
          <a:lstStyle/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3: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90mm – 47.820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10.020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5.770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200mm – 4.420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10 Ø 800mm – 850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  <a:p>
            <a:pPr marL="914400" algn="just"/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</a:t>
            </a:r>
            <a:r>
              <a:rPr lang="es-E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PEAD PE 80 PN 6 Ø 75mm –720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90mm – 34.316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1.480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3.220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200mm – 410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</p:txBody>
      </p:sp>
      <p:sp>
        <p:nvSpPr>
          <p:cNvPr id="111" name="CustomShape 2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Imagen 4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113" name="Imagen 5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2050560" y="317736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agen 2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116" name="Imagen 6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-8280" y="-13320"/>
            <a:ext cx="1219140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0" y="-13320"/>
            <a:ext cx="1218312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Recambio de Cañerías de la Red de Abastecimiento de Agua Potable en la </a:t>
            </a:r>
          </a:p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Ciudad de La Plata - </a:t>
            </a:r>
            <a:r>
              <a:rPr lang="es-ES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MÓDULOS 3 y 4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xmlns="" id="{36676AC3-2275-4DD9-A009-291BEE79012E}"/>
              </a:ext>
            </a:extLst>
          </p:cNvPr>
          <p:cNvSpPr/>
          <p:nvPr/>
        </p:nvSpPr>
        <p:spPr>
          <a:xfrm>
            <a:off x="170700" y="884760"/>
            <a:ext cx="265200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COMPONENTES: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0793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23850" y="1638300"/>
            <a:ext cx="11766030" cy="4329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 anchor="ctr"/>
          <a:lstStyle/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5: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PEAD PE 80 PN 6 Ø 75mm – 360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90mm – 24.442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820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2.540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200mm – 410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  <a:p>
            <a:pPr marL="914400" algn="just"/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 6:   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PEAD PE 80 PN 6 Ø 90mm – 9.085 metros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110mm – 580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PEAD PE 80 PN 6 Ø 160mm – 1.320 metros </a:t>
            </a:r>
          </a:p>
          <a:p>
            <a:pPr marL="360" algn="just">
              <a:lnSpc>
                <a:spcPct val="150000"/>
              </a:lnSpc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Hidrantes y Válvulas Esclusas</a:t>
            </a:r>
          </a:p>
        </p:txBody>
      </p:sp>
      <p:sp>
        <p:nvSpPr>
          <p:cNvPr id="111" name="CustomShape 2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Imagen 4"/>
          <p:cNvPicPr/>
          <p:nvPr/>
        </p:nvPicPr>
        <p:blipFill>
          <a:blip r:embed="rId2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113" name="Imagen 5"/>
          <p:cNvPicPr/>
          <p:nvPr/>
        </p:nvPicPr>
        <p:blipFill>
          <a:blip r:embed="rId3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2050560" y="317736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agen 2"/>
          <p:cNvPicPr/>
          <p:nvPr/>
        </p:nvPicPr>
        <p:blipFill>
          <a:blip r:embed="rId4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116" name="Imagen 6"/>
          <p:cNvPicPr/>
          <p:nvPr/>
        </p:nvPicPr>
        <p:blipFill>
          <a:blip r:embed="rId5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-8280" y="-13320"/>
            <a:ext cx="1219140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0" y="-13320"/>
            <a:ext cx="1218312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Recambio de Cañerías de la Red de Abastecimiento de Agua Potable en la </a:t>
            </a:r>
          </a:p>
          <a:p>
            <a:pPr algn="ctr">
              <a:lnSpc>
                <a:spcPct val="100000"/>
              </a:lnSpc>
            </a:pPr>
            <a:r>
              <a:rPr lang="es-MX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Ciudad de La Plata - </a:t>
            </a:r>
            <a:r>
              <a:rPr lang="es-ES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MÓDULOS 5 y 6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xmlns="" id="{36676AC3-2275-4DD9-A009-291BEE79012E}"/>
              </a:ext>
            </a:extLst>
          </p:cNvPr>
          <p:cNvSpPr/>
          <p:nvPr/>
        </p:nvSpPr>
        <p:spPr>
          <a:xfrm>
            <a:off x="170700" y="884760"/>
            <a:ext cx="265200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COMPONENTES: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40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6090120"/>
            <a:ext cx="12191400" cy="779760"/>
          </a:xfrm>
          <a:prstGeom prst="rect">
            <a:avLst/>
          </a:prstGeom>
          <a:solidFill>
            <a:schemeClr val="bg1"/>
          </a:solidFill>
          <a:ln w="44280">
            <a:solidFill>
              <a:srgbClr val="2AAE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Imagen 4"/>
          <p:cNvPicPr/>
          <p:nvPr/>
        </p:nvPicPr>
        <p:blipFill>
          <a:blip r:embed="rId3"/>
          <a:stretch/>
        </p:blipFill>
        <p:spPr>
          <a:xfrm>
            <a:off x="103320" y="6176160"/>
            <a:ext cx="2786760" cy="607680"/>
          </a:xfrm>
          <a:prstGeom prst="rect">
            <a:avLst/>
          </a:prstGeom>
          <a:ln>
            <a:noFill/>
          </a:ln>
        </p:spPr>
      </p:pic>
      <p:pic>
        <p:nvPicPr>
          <p:cNvPr id="121" name="Imagen 5"/>
          <p:cNvPicPr/>
          <p:nvPr/>
        </p:nvPicPr>
        <p:blipFill>
          <a:blip r:embed="rId4"/>
          <a:stretch/>
        </p:blipFill>
        <p:spPr>
          <a:xfrm>
            <a:off x="9762480" y="6182280"/>
            <a:ext cx="2327400" cy="5950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2050560" y="317736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1145520" y="934560"/>
            <a:ext cx="10566000" cy="42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457560" indent="-456840">
              <a:lnSpc>
                <a:spcPct val="100000"/>
              </a:lnSpc>
              <a:buClr>
                <a:srgbClr val="2AAEC0"/>
              </a:buClr>
              <a:buFont typeface="Wingdings" charset="2"/>
              <a:buChar char=""/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Plazo: 	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Módulo 1: 300 días corridos</a:t>
            </a:r>
            <a:b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</a:b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		- Módulo 2: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42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0 días corridos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		- Módulo 3: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63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0 días corridos
		- Módulo 4: 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54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0 días corridos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		- Módulo 5: 540 días corridos</a:t>
            </a:r>
            <a:b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</a:b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		- </a:t>
            </a:r>
            <a:r>
              <a:rPr lang="es-MX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Módulo </a:t>
            </a:r>
            <a:r>
              <a:rPr lang="es-MX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6</a:t>
            </a:r>
            <a:r>
              <a:rPr lang="es-MX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: 420 días corridos</a:t>
            </a:r>
          </a:p>
          <a:p>
            <a:pPr marL="457560" indent="-456840">
              <a:lnSpc>
                <a:spcPct val="150000"/>
              </a:lnSpc>
              <a:buClr>
                <a:srgbClr val="2AAEC0"/>
              </a:buClr>
              <a:buFont typeface="Wingdings" charset="2"/>
              <a:buChar char=""/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Operador: Aguas Bonaerenses S.A. (ABSA)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6840">
              <a:lnSpc>
                <a:spcPct val="150000"/>
              </a:lnSpc>
              <a:buClr>
                <a:srgbClr val="2AAEC0"/>
              </a:buClr>
              <a:buFont typeface="Wingdings" charset="2"/>
              <a:buChar char=""/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Organismo Ejecutor: Dirección Provincial de Agua y Cloacas (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DiPAC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6840">
              <a:lnSpc>
                <a:spcPct val="150000"/>
              </a:lnSpc>
              <a:buClr>
                <a:srgbClr val="2AAEC0"/>
              </a:buClr>
              <a:buFont typeface="Wingdings" charset="2"/>
              <a:buChar char=""/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Financiación: Banco de Desarrollo de América Latina (CAF)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2142720" y="5013000"/>
            <a:ext cx="7481160" cy="7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360" algn="ctr">
              <a:lnSpc>
                <a:spcPct val="100000"/>
              </a:lnSpc>
            </a:pPr>
            <a:r>
              <a:rPr lang="es-ES" sz="2800" b="1" strike="noStrike" spc="-1" dirty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Presupuesto Total:  $ </a:t>
            </a:r>
            <a:r>
              <a:rPr lang="es-ES" sz="2800" b="1" spc="-1" dirty="0">
                <a:uFill>
                  <a:solidFill>
                    <a:srgbClr val="FFFFFF"/>
                  </a:solidFill>
                </a:uFill>
                <a:latin typeface="Calibri Light"/>
              </a:rPr>
              <a:t>3.559.815.822,00 </a:t>
            </a:r>
            <a:endParaRPr lang="es-ES" sz="2800" b="1" strike="noStrike" spc="-1" dirty="0">
              <a:uFill>
                <a:solidFill>
                  <a:srgbClr val="FFFFFF"/>
                </a:solidFill>
              </a:uFill>
              <a:latin typeface="Calibri Light"/>
              <a:ea typeface="DejaVu Sans"/>
            </a:endParaRPr>
          </a:p>
        </p:txBody>
      </p:sp>
      <p:pic>
        <p:nvPicPr>
          <p:cNvPr id="125" name="Imagen 10"/>
          <p:cNvPicPr/>
          <p:nvPr/>
        </p:nvPicPr>
        <p:blipFill>
          <a:blip r:embed="rId5"/>
          <a:stretch/>
        </p:blipFill>
        <p:spPr>
          <a:xfrm>
            <a:off x="6869160" y="6289560"/>
            <a:ext cx="1711440" cy="371520"/>
          </a:xfrm>
          <a:prstGeom prst="rect">
            <a:avLst/>
          </a:prstGeom>
          <a:ln>
            <a:noFill/>
          </a:ln>
        </p:spPr>
      </p:pic>
      <p:pic>
        <p:nvPicPr>
          <p:cNvPr id="126" name="Imagen 11"/>
          <p:cNvPicPr/>
          <p:nvPr/>
        </p:nvPicPr>
        <p:blipFill>
          <a:blip r:embed="rId6"/>
          <a:stretch/>
        </p:blipFill>
        <p:spPr>
          <a:xfrm>
            <a:off x="3849120" y="6385680"/>
            <a:ext cx="2917080" cy="18396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0" y="0"/>
            <a:ext cx="12191400" cy="934200"/>
          </a:xfrm>
          <a:prstGeom prst="rect">
            <a:avLst/>
          </a:prstGeom>
          <a:solidFill>
            <a:srgbClr val="2A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>
            <a:off x="0" y="106200"/>
            <a:ext cx="1208988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DATOS BAHÍA BLANCA - MÓDULOS 1 A 5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2890081" y="5157360"/>
            <a:ext cx="6079748" cy="719640"/>
          </a:xfrm>
          <a:prstGeom prst="rect">
            <a:avLst/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5596</TotalTime>
  <Words>1751</Words>
  <Application>Microsoft Office PowerPoint</Application>
  <PresentationFormat>Panorámica</PresentationFormat>
  <Paragraphs>172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Agua La Plata</dc:title>
  <dc:subject/>
  <dc:creator>Cecilia Padron</dc:creator>
  <dc:description/>
  <cp:lastModifiedBy>Juan Pablo Vazquez</cp:lastModifiedBy>
  <cp:revision>310</cp:revision>
  <cp:lastPrinted>2020-06-23T13:31:20Z</cp:lastPrinted>
  <dcterms:created xsi:type="dcterms:W3CDTF">2020-02-26T12:24:12Z</dcterms:created>
  <dcterms:modified xsi:type="dcterms:W3CDTF">2021-10-18T15:11:46Z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50</vt:i4>
  </property>
</Properties>
</file>